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ccordion Black" charset="1" panose="00000500000000000000"/>
      <p:regular r:id="rId19"/>
    </p:embeddedFont>
    <p:embeddedFont>
      <p:font typeface="Orelega One" charset="1" panose="02000503000000000000"/>
      <p:regular r:id="rId20"/>
    </p:embeddedFont>
    <p:embeddedFont>
      <p:font typeface="Copperplate Gothic 32 AB Bold" charset="1" panose="020E0707020206020404"/>
      <p:regular r:id="rId21"/>
    </p:embeddedFon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DM Sans" charset="1" panose="00000000000000000000"/>
      <p:regular r:id="rId24"/>
    </p:embeddedFont>
    <p:embeddedFont>
      <p:font typeface="Bobby Jones" charset="1" panose="00000000000000000000"/>
      <p:regular r:id="rId25"/>
    </p:embeddedFont>
    <p:embeddedFont>
      <p:font typeface="Inter Bold" charset="1" panose="020B0802030000000004"/>
      <p:regular r:id="rId26"/>
    </p:embeddedFont>
    <p:embeddedFont>
      <p:font typeface="Bricolage Grotesque 28 SemiCondensed" charset="1" panose="020B060504040200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4186" y="-2600674"/>
            <a:ext cx="14777046" cy="15720261"/>
          </a:xfrm>
          <a:custGeom>
            <a:avLst/>
            <a:gdLst/>
            <a:ahLst/>
            <a:cxnLst/>
            <a:rect r="r" b="b" t="t" l="l"/>
            <a:pathLst>
              <a:path h="15720261" w="14777046">
                <a:moveTo>
                  <a:pt x="0" y="0"/>
                </a:moveTo>
                <a:lnTo>
                  <a:pt x="14777045" y="0"/>
                </a:lnTo>
                <a:lnTo>
                  <a:pt x="14777045" y="15720261"/>
                </a:lnTo>
                <a:lnTo>
                  <a:pt x="0" y="1572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1155056"/>
            <a:ext cx="16230600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MEDISENSE: INTELLIGENT SYMPTOM ANALYSIS &amp; SMART HEALTHCARE NAVIGATION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154682"/>
            <a:ext cx="6646119" cy="65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  <a:spcBef>
                <a:spcPct val="0"/>
              </a:spcBef>
            </a:pPr>
            <a:r>
              <a:rPr lang="en-US" sz="3623" spc="72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By- HackHerForce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41728" y="5910379"/>
            <a:ext cx="5783515" cy="25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2425" spc="485">
                <a:solidFill>
                  <a:srgbClr val="000000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DEEKSHA CA</a:t>
            </a:r>
          </a:p>
          <a:p>
            <a:pPr algn="l">
              <a:lnSpc>
                <a:spcPts val="4025"/>
              </a:lnSpc>
            </a:pPr>
            <a:r>
              <a:rPr lang="en-US" sz="2425" spc="485">
                <a:solidFill>
                  <a:srgbClr val="000000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HARSHITHA M</a:t>
            </a:r>
          </a:p>
          <a:p>
            <a:pPr algn="l">
              <a:lnSpc>
                <a:spcPts val="4025"/>
              </a:lnSpc>
            </a:pPr>
            <a:r>
              <a:rPr lang="en-US" sz="2425" spc="485">
                <a:solidFill>
                  <a:srgbClr val="000000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LEKHANA S</a:t>
            </a:r>
          </a:p>
          <a:p>
            <a:pPr algn="l">
              <a:lnSpc>
                <a:spcPts val="4025"/>
              </a:lnSpc>
            </a:pPr>
            <a:r>
              <a:rPr lang="en-US" sz="2425" spc="485">
                <a:solidFill>
                  <a:srgbClr val="000000"/>
                </a:solidFill>
                <a:latin typeface="Copperplate Gothic 32 AB Bold"/>
                <a:ea typeface="Copperplate Gothic 32 AB Bold"/>
                <a:cs typeface="Copperplate Gothic 32 AB Bold"/>
                <a:sym typeface="Copperplate Gothic 32 AB Bold"/>
              </a:rPr>
              <a:t>RUTH R</a:t>
            </a:r>
          </a:p>
          <a:p>
            <a:pPr algn="l">
              <a:lnSpc>
                <a:spcPts val="402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12807" y="3073256"/>
            <a:ext cx="16546493" cy="4839849"/>
          </a:xfrm>
          <a:custGeom>
            <a:avLst/>
            <a:gdLst/>
            <a:ahLst/>
            <a:cxnLst/>
            <a:rect r="r" b="b" t="t" l="l"/>
            <a:pathLst>
              <a:path h="4839849" w="16546493">
                <a:moveTo>
                  <a:pt x="0" y="0"/>
                </a:moveTo>
                <a:lnTo>
                  <a:pt x="16546493" y="0"/>
                </a:lnTo>
                <a:lnTo>
                  <a:pt x="16546493" y="4839849"/>
                </a:lnTo>
                <a:lnTo>
                  <a:pt x="0" y="4839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2807" y="771525"/>
            <a:ext cx="9402258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 Competitive Advantage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8446" y="2083376"/>
            <a:ext cx="10477520" cy="651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6"/>
              </a:lnSpc>
            </a:pPr>
            <a:r>
              <a:rPr lang="en-US" sz="3618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How Are We Different?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3595" y="501630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06140" y="4775870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3"/>
                </a:lnTo>
                <a:lnTo>
                  <a:pt x="0" y="6153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868449" y="2529351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8358670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Roadmap (Next Steps)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54847" y="2681605"/>
            <a:ext cx="13214071" cy="481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MVP Launch → Pilot in 2 hospitals &amp; rural health centers.</a:t>
            </a:r>
          </a:p>
          <a:p>
            <a:pPr algn="l">
              <a:lnSpc>
                <a:spcPts val="4759"/>
              </a:lnSpc>
            </a:pP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</a:t>
            </a: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Refine AI Model → Improve accuracy with real patient data.</a:t>
            </a:r>
          </a:p>
          <a:p>
            <a:pPr algn="l">
              <a:lnSpc>
                <a:spcPts val="4759"/>
              </a:lnSpc>
            </a:pP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Go-To-Market Strategy → Partnerships with hospitals &amp; governments.</a:t>
            </a:r>
          </a:p>
          <a:p>
            <a:pPr algn="l">
              <a:lnSpc>
                <a:spcPts val="4759"/>
              </a:lnSpc>
            </a:pP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</a:t>
            </a: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Expand &amp; Scale → Deploy in 100+ hospitals &amp; rural clinics.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08755" y="1028700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63573" y="3124415"/>
            <a:ext cx="6278061" cy="4794156"/>
          </a:xfrm>
          <a:custGeom>
            <a:avLst/>
            <a:gdLst/>
            <a:ahLst/>
            <a:cxnLst/>
            <a:rect r="r" b="b" t="t" l="l"/>
            <a:pathLst>
              <a:path h="4794156" w="6278061">
                <a:moveTo>
                  <a:pt x="0" y="0"/>
                </a:moveTo>
                <a:lnTo>
                  <a:pt x="6278061" y="0"/>
                </a:lnTo>
                <a:lnTo>
                  <a:pt x="6278061" y="4794156"/>
                </a:lnTo>
                <a:lnTo>
                  <a:pt x="0" y="4794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15768140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Call to Action (Investment or Partnership)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41634" y="2726748"/>
            <a:ext cx="10300269" cy="486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5786" indent="-372893" lvl="1">
              <a:lnSpc>
                <a:spcPts val="4836"/>
              </a:lnSpc>
              <a:buFont typeface="Arial"/>
              <a:buChar char="•"/>
            </a:pPr>
            <a:r>
              <a:rPr lang="en-US" sz="345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We are looking for:</a:t>
            </a:r>
          </a:p>
          <a:p>
            <a:pPr algn="l" marL="745786" indent="-372893" lvl="1">
              <a:lnSpc>
                <a:spcPts val="4836"/>
              </a:lnSpc>
              <a:buFont typeface="Arial"/>
              <a:buChar char="•"/>
            </a:pPr>
            <a:r>
              <a:rPr lang="en-US" sz="345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🚀 Tech &amp; Business Partners – To scale operations.</a:t>
            </a:r>
          </a:p>
          <a:p>
            <a:pPr algn="l" marL="745786" indent="-372893" lvl="1">
              <a:lnSpc>
                <a:spcPts val="4836"/>
              </a:lnSpc>
              <a:buFont typeface="Arial"/>
              <a:buChar char="•"/>
            </a:pPr>
            <a:r>
              <a:rPr lang="en-US" sz="345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💰 Investors – To fund rural pilot deployment.</a:t>
            </a:r>
          </a:p>
          <a:p>
            <a:pPr algn="l" marL="745786" indent="-372893" lvl="1">
              <a:lnSpc>
                <a:spcPts val="4836"/>
              </a:lnSpc>
              <a:buFont typeface="Arial"/>
              <a:buChar char="•"/>
            </a:pPr>
            <a:r>
              <a:rPr lang="en-US" sz="345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🏥 Hospitals &amp; Govt. Agencies – For real-world testing.</a:t>
            </a:r>
          </a:p>
          <a:p>
            <a:pPr algn="l">
              <a:lnSpc>
                <a:spcPts val="4836"/>
              </a:lnSpc>
            </a:pPr>
          </a:p>
          <a:p>
            <a:pPr algn="l">
              <a:lnSpc>
                <a:spcPts val="483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5216" y="-2929365"/>
            <a:ext cx="15394984" cy="16377643"/>
          </a:xfrm>
          <a:custGeom>
            <a:avLst/>
            <a:gdLst/>
            <a:ahLst/>
            <a:cxnLst/>
            <a:rect r="r" b="b" t="t" l="l"/>
            <a:pathLst>
              <a:path h="16377643" w="15394984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859949"/>
            <a:ext cx="9705560" cy="219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13"/>
              </a:lnSpc>
              <a:spcBef>
                <a:spcPct val="0"/>
              </a:spcBef>
            </a:pPr>
            <a:r>
              <a:rPr lang="en-US" sz="1150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THANK YOU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4592" y="4200942"/>
            <a:ext cx="2251475" cy="744500"/>
            <a:chOff x="0" y="0"/>
            <a:chExt cx="592981" cy="1960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2981" cy="196082"/>
            </a:xfrm>
            <a:custGeom>
              <a:avLst/>
              <a:gdLst/>
              <a:ahLst/>
              <a:cxnLst/>
              <a:rect r="r" b="b" t="t" l="l"/>
              <a:pathLst>
                <a:path h="196082" w="592981">
                  <a:moveTo>
                    <a:pt x="98041" y="0"/>
                  </a:moveTo>
                  <a:lnTo>
                    <a:pt x="494940" y="0"/>
                  </a:lnTo>
                  <a:cubicBezTo>
                    <a:pt x="520942" y="0"/>
                    <a:pt x="545879" y="10329"/>
                    <a:pt x="564266" y="28716"/>
                  </a:cubicBezTo>
                  <a:cubicBezTo>
                    <a:pt x="582652" y="47102"/>
                    <a:pt x="592981" y="72039"/>
                    <a:pt x="592981" y="98041"/>
                  </a:cubicBezTo>
                  <a:lnTo>
                    <a:pt x="592981" y="98041"/>
                  </a:lnTo>
                  <a:cubicBezTo>
                    <a:pt x="592981" y="152188"/>
                    <a:pt x="549087" y="196082"/>
                    <a:pt x="494940" y="196082"/>
                  </a:cubicBezTo>
                  <a:lnTo>
                    <a:pt x="98041" y="196082"/>
                  </a:lnTo>
                  <a:cubicBezTo>
                    <a:pt x="72039" y="196082"/>
                    <a:pt x="47102" y="185753"/>
                    <a:pt x="28716" y="167367"/>
                  </a:cubicBezTo>
                  <a:cubicBezTo>
                    <a:pt x="10329" y="148980"/>
                    <a:pt x="0" y="124043"/>
                    <a:pt x="0" y="98041"/>
                  </a:cubicBezTo>
                  <a:lnTo>
                    <a:pt x="0" y="98041"/>
                  </a:lnTo>
                  <a:cubicBezTo>
                    <a:pt x="0" y="72039"/>
                    <a:pt x="10329" y="47102"/>
                    <a:pt x="28716" y="28716"/>
                  </a:cubicBezTo>
                  <a:cubicBezTo>
                    <a:pt x="47102" y="10329"/>
                    <a:pt x="72039" y="0"/>
                    <a:pt x="98041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2981" cy="234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1151" y="8263319"/>
            <a:ext cx="3267789" cy="673046"/>
            <a:chOff x="0" y="0"/>
            <a:chExt cx="860652" cy="1772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0652" cy="177263"/>
            </a:xfrm>
            <a:custGeom>
              <a:avLst/>
              <a:gdLst/>
              <a:ahLst/>
              <a:cxnLst/>
              <a:rect r="r" b="b" t="t" l="l"/>
              <a:pathLst>
                <a:path h="177263" w="860652">
                  <a:moveTo>
                    <a:pt x="88632" y="0"/>
                  </a:moveTo>
                  <a:lnTo>
                    <a:pt x="772021" y="0"/>
                  </a:lnTo>
                  <a:cubicBezTo>
                    <a:pt x="795527" y="0"/>
                    <a:pt x="818071" y="9338"/>
                    <a:pt x="834693" y="25960"/>
                  </a:cubicBezTo>
                  <a:cubicBezTo>
                    <a:pt x="851314" y="42581"/>
                    <a:pt x="860652" y="65125"/>
                    <a:pt x="860652" y="88632"/>
                  </a:cubicBezTo>
                  <a:lnTo>
                    <a:pt x="860652" y="88632"/>
                  </a:lnTo>
                  <a:cubicBezTo>
                    <a:pt x="860652" y="112138"/>
                    <a:pt x="851314" y="134682"/>
                    <a:pt x="834693" y="151304"/>
                  </a:cubicBezTo>
                  <a:cubicBezTo>
                    <a:pt x="818071" y="167925"/>
                    <a:pt x="795527" y="177263"/>
                    <a:pt x="772021" y="177263"/>
                  </a:cubicBezTo>
                  <a:lnTo>
                    <a:pt x="88632" y="177263"/>
                  </a:lnTo>
                  <a:cubicBezTo>
                    <a:pt x="65125" y="177263"/>
                    <a:pt x="42581" y="167925"/>
                    <a:pt x="25960" y="151304"/>
                  </a:cubicBezTo>
                  <a:cubicBezTo>
                    <a:pt x="9338" y="134682"/>
                    <a:pt x="0" y="112138"/>
                    <a:pt x="0" y="88632"/>
                  </a:cubicBezTo>
                  <a:lnTo>
                    <a:pt x="0" y="88632"/>
                  </a:lnTo>
                  <a:cubicBezTo>
                    <a:pt x="0" y="65125"/>
                    <a:pt x="9338" y="42581"/>
                    <a:pt x="25960" y="25960"/>
                  </a:cubicBezTo>
                  <a:cubicBezTo>
                    <a:pt x="42581" y="9338"/>
                    <a:pt x="65125" y="0"/>
                    <a:pt x="88632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60652" cy="21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97896" y="4313864"/>
            <a:ext cx="2333479" cy="754009"/>
            <a:chOff x="0" y="0"/>
            <a:chExt cx="614579" cy="1985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4579" cy="198587"/>
            </a:xfrm>
            <a:custGeom>
              <a:avLst/>
              <a:gdLst/>
              <a:ahLst/>
              <a:cxnLst/>
              <a:rect r="r" b="b" t="t" l="l"/>
              <a:pathLst>
                <a:path h="198587" w="614579">
                  <a:moveTo>
                    <a:pt x="99293" y="0"/>
                  </a:moveTo>
                  <a:lnTo>
                    <a:pt x="515285" y="0"/>
                  </a:lnTo>
                  <a:cubicBezTo>
                    <a:pt x="570124" y="0"/>
                    <a:pt x="614579" y="44455"/>
                    <a:pt x="614579" y="99293"/>
                  </a:cubicBezTo>
                  <a:lnTo>
                    <a:pt x="614579" y="99293"/>
                  </a:lnTo>
                  <a:cubicBezTo>
                    <a:pt x="614579" y="154132"/>
                    <a:pt x="570124" y="198587"/>
                    <a:pt x="515285" y="198587"/>
                  </a:cubicBezTo>
                  <a:lnTo>
                    <a:pt x="99293" y="198587"/>
                  </a:lnTo>
                  <a:cubicBezTo>
                    <a:pt x="44455" y="198587"/>
                    <a:pt x="0" y="154132"/>
                    <a:pt x="0" y="99293"/>
                  </a:cubicBezTo>
                  <a:lnTo>
                    <a:pt x="0" y="99293"/>
                  </a:lnTo>
                  <a:cubicBezTo>
                    <a:pt x="0" y="44455"/>
                    <a:pt x="44455" y="0"/>
                    <a:pt x="99293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14579" cy="236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628094" y="8152277"/>
            <a:ext cx="3658314" cy="624663"/>
            <a:chOff x="0" y="0"/>
            <a:chExt cx="963507" cy="1645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3507" cy="164520"/>
            </a:xfrm>
            <a:custGeom>
              <a:avLst/>
              <a:gdLst/>
              <a:ahLst/>
              <a:cxnLst/>
              <a:rect r="r" b="b" t="t" l="l"/>
              <a:pathLst>
                <a:path h="164520" w="963507">
                  <a:moveTo>
                    <a:pt x="82260" y="0"/>
                  </a:moveTo>
                  <a:lnTo>
                    <a:pt x="881247" y="0"/>
                  </a:lnTo>
                  <a:cubicBezTo>
                    <a:pt x="926678" y="0"/>
                    <a:pt x="963507" y="36829"/>
                    <a:pt x="963507" y="82260"/>
                  </a:cubicBezTo>
                  <a:lnTo>
                    <a:pt x="963507" y="82260"/>
                  </a:lnTo>
                  <a:cubicBezTo>
                    <a:pt x="963507" y="127691"/>
                    <a:pt x="926678" y="164520"/>
                    <a:pt x="881247" y="164520"/>
                  </a:cubicBezTo>
                  <a:lnTo>
                    <a:pt x="82260" y="164520"/>
                  </a:lnTo>
                  <a:cubicBezTo>
                    <a:pt x="36829" y="164520"/>
                    <a:pt x="0" y="127691"/>
                    <a:pt x="0" y="82260"/>
                  </a:cubicBezTo>
                  <a:lnTo>
                    <a:pt x="0" y="82260"/>
                  </a:lnTo>
                  <a:cubicBezTo>
                    <a:pt x="0" y="36829"/>
                    <a:pt x="36829" y="0"/>
                    <a:pt x="82260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63507" cy="202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79751" y="3080800"/>
            <a:ext cx="2178165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2F5F98"/>
                </a:solidFill>
                <a:latin typeface="Poppins Bold"/>
                <a:ea typeface="Poppins Bold"/>
                <a:cs typeface="Poppins Bold"/>
                <a:sym typeface="Poppins Bold"/>
              </a:rPr>
              <a:t>70%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4592" y="4448712"/>
            <a:ext cx="2169471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Population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0626" y="5083666"/>
            <a:ext cx="3658314" cy="62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India’s population lives in rural areas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5489" y="7104979"/>
            <a:ext cx="2178165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F7941D"/>
                </a:solidFill>
                <a:latin typeface="Poppins Bold"/>
                <a:ea typeface="Poppins Bold"/>
                <a:cs typeface="Poppins Bold"/>
                <a:sym typeface="Poppins Bold"/>
              </a:rPr>
              <a:t>40%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5175" y="8494305"/>
            <a:ext cx="4256645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Healthcare Infrastructure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3391" y="9079240"/>
            <a:ext cx="3658314" cy="62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 hospitals are located there.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68169" y="3193722"/>
            <a:ext cx="2178165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9ED442"/>
                </a:solidFill>
                <a:latin typeface="Poppins Bold"/>
                <a:ea typeface="Poppins Bold"/>
                <a:cs typeface="Poppins Bold"/>
                <a:sym typeface="Poppins Bold"/>
              </a:rPr>
              <a:t>30%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79901" y="4561620"/>
            <a:ext cx="2169471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Population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28094" y="5172649"/>
            <a:ext cx="3658314" cy="62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82" spc="1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India’s population lives in urban areas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54547" y="6951173"/>
            <a:ext cx="2178165" cy="112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7265" b="true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60%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29430" y="8333252"/>
            <a:ext cx="3352203" cy="28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883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Healthcare Infrastructure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28094" y="8877712"/>
            <a:ext cx="3658314" cy="621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1"/>
              </a:lnSpc>
              <a:spcBef>
                <a:spcPct val="0"/>
              </a:spcBef>
            </a:pPr>
            <a:r>
              <a:rPr lang="en-US" sz="1882" spc="11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 hospitals are located there.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03498" y="560180"/>
            <a:ext cx="12303540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5000">
                <a:solidFill>
                  <a:srgbClr val="1C2120"/>
                </a:solidFill>
                <a:latin typeface="Bobby Jones"/>
                <a:ea typeface="Bobby Jones"/>
                <a:cs typeface="Bobby Jones"/>
                <a:sym typeface="Bobby Jones"/>
              </a:rPr>
              <a:t>Bridging the Gap: </a:t>
            </a:r>
          </a:p>
          <a:p>
            <a:pPr algn="ctr">
              <a:lnSpc>
                <a:spcPts val="5700"/>
              </a:lnSpc>
            </a:pPr>
            <a:r>
              <a:rPr lang="en-US" sz="5000">
                <a:solidFill>
                  <a:srgbClr val="1C2120"/>
                </a:solidFill>
                <a:latin typeface="Bobby Jones"/>
                <a:ea typeface="Bobby Jones"/>
                <a:cs typeface="Bobby Jones"/>
                <a:sym typeface="Bobby Jones"/>
              </a:rPr>
              <a:t> Rural </a:t>
            </a:r>
            <a:r>
              <a:rPr lang="en-US" sz="5000">
                <a:solidFill>
                  <a:srgbClr val="1C2120"/>
                </a:solidFill>
                <a:latin typeface="Bobby Jones"/>
                <a:ea typeface="Bobby Jones"/>
                <a:cs typeface="Bobby Jones"/>
                <a:sym typeface="Bobby Jones"/>
              </a:rPr>
              <a:t>vs. Urban Healthcare Disparities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32330" y="2292120"/>
            <a:ext cx="7423338" cy="7423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1745" y="1573355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67158" y="5711808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3"/>
                </a:lnTo>
                <a:lnTo>
                  <a:pt x="0" y="6153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34764" y="3228779"/>
            <a:ext cx="16924536" cy="4400379"/>
          </a:xfrm>
          <a:custGeom>
            <a:avLst/>
            <a:gdLst/>
            <a:ahLst/>
            <a:cxnLst/>
            <a:rect r="r" b="b" t="t" l="l"/>
            <a:pathLst>
              <a:path h="4400379" w="16924536">
                <a:moveTo>
                  <a:pt x="0" y="0"/>
                </a:moveTo>
                <a:lnTo>
                  <a:pt x="16924536" y="0"/>
                </a:lnTo>
                <a:lnTo>
                  <a:pt x="16924536" y="4400379"/>
                </a:lnTo>
                <a:lnTo>
                  <a:pt x="0" y="4400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43069" y="1316180"/>
            <a:ext cx="17744931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Rural vs. Urban Healthcare Disparities (Cont...)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713224" y="856427"/>
            <a:ext cx="7150565" cy="5629445"/>
          </a:xfrm>
          <a:custGeom>
            <a:avLst/>
            <a:gdLst/>
            <a:ahLst/>
            <a:cxnLst/>
            <a:rect r="r" b="b" t="t" l="l"/>
            <a:pathLst>
              <a:path h="5629445" w="7150565">
                <a:moveTo>
                  <a:pt x="0" y="0"/>
                </a:moveTo>
                <a:lnTo>
                  <a:pt x="7150565" y="0"/>
                </a:lnTo>
                <a:lnTo>
                  <a:pt x="7150565" y="5629445"/>
                </a:lnTo>
                <a:lnTo>
                  <a:pt x="0" y="5629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09650" y="771525"/>
            <a:ext cx="901768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Our AI-Powered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2036" y="3160921"/>
            <a:ext cx="9971015" cy="524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AI model that predicts health risks in real-time.</a:t>
            </a:r>
          </a:p>
          <a:p>
            <a:pPr algn="l">
              <a:lnSpc>
                <a:spcPts val="4199"/>
              </a:lnSpc>
            </a:pP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Works on IoT devices (smartwatches, wearables, and basic phones).</a:t>
            </a:r>
          </a:p>
          <a:p>
            <a:pPr algn="l">
              <a:lnSpc>
                <a:spcPts val="4199"/>
              </a:lnSpc>
            </a:pP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Uses Azure AI &amp; ML to detect early signs of chronic diseases.</a:t>
            </a:r>
          </a:p>
          <a:p>
            <a:pPr algn="l">
              <a:lnSpc>
                <a:spcPts val="4199"/>
              </a:lnSpc>
            </a:pP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Rural-friendly: Optimized for low-bandwidth 2G/3G networks.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9650" y="2152812"/>
            <a:ext cx="5240902" cy="78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5"/>
              </a:lnSpc>
              <a:spcBef>
                <a:spcPct val="0"/>
              </a:spcBef>
            </a:pPr>
            <a:r>
              <a:rPr lang="en-US" sz="408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What We Built: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785459" y="332459"/>
            <a:ext cx="6111022" cy="4811041"/>
          </a:xfrm>
          <a:custGeom>
            <a:avLst/>
            <a:gdLst/>
            <a:ahLst/>
            <a:cxnLst/>
            <a:rect r="r" b="b" t="t" l="l"/>
            <a:pathLst>
              <a:path h="4811041" w="6111022">
                <a:moveTo>
                  <a:pt x="0" y="0"/>
                </a:moveTo>
                <a:lnTo>
                  <a:pt x="6111022" y="0"/>
                </a:lnTo>
                <a:lnTo>
                  <a:pt x="6111022" y="4811041"/>
                </a:lnTo>
                <a:lnTo>
                  <a:pt x="0" y="4811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253095"/>
            <a:ext cx="9017686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Our AI-Powered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733949"/>
            <a:ext cx="10461397" cy="408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A smartwatch detects abnormal heart rate spikes.</a:t>
            </a:r>
          </a:p>
          <a:p>
            <a:pPr algn="l">
              <a:lnSpc>
                <a:spcPts val="4619"/>
              </a:lnSpc>
            </a:pPr>
          </a:p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</a:t>
            </a:r>
            <a:r>
              <a:rPr lang="en-US" sz="32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AI analyzes the data and predicts a potential cardiac arrest risk.</a:t>
            </a:r>
          </a:p>
          <a:p>
            <a:pPr algn="l">
              <a:lnSpc>
                <a:spcPts val="4619"/>
              </a:lnSpc>
            </a:pPr>
          </a:p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An instant alert is sent to the doctor and patient, even in remote areas.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3573" y="2720318"/>
            <a:ext cx="5240902" cy="73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5"/>
              </a:lnSpc>
              <a:spcBef>
                <a:spcPct val="0"/>
              </a:spcBef>
            </a:pPr>
            <a:r>
              <a:rPr lang="en-US" sz="378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Use Case Example: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374968" y="275498"/>
            <a:ext cx="11700221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How It Works (Flowchart)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98401" y="4920199"/>
            <a:ext cx="2675754" cy="3442970"/>
            <a:chOff x="0" y="0"/>
            <a:chExt cx="7437611" cy="95701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1750" y="31750"/>
              <a:ext cx="7374111" cy="9506689"/>
            </a:xfrm>
            <a:custGeom>
              <a:avLst/>
              <a:gdLst/>
              <a:ahLst/>
              <a:cxnLst/>
              <a:rect r="r" b="b" t="t" l="l"/>
              <a:pathLst>
                <a:path h="9506689" w="7374111">
                  <a:moveTo>
                    <a:pt x="7281401" y="9506689"/>
                  </a:moveTo>
                  <a:lnTo>
                    <a:pt x="92710" y="9506689"/>
                  </a:lnTo>
                  <a:cubicBezTo>
                    <a:pt x="41910" y="9506689"/>
                    <a:pt x="0" y="9464780"/>
                    <a:pt x="0" y="94139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80132" y="0"/>
                  </a:lnTo>
                  <a:cubicBezTo>
                    <a:pt x="7330932" y="0"/>
                    <a:pt x="7372841" y="41910"/>
                    <a:pt x="7372841" y="92710"/>
                  </a:cubicBezTo>
                  <a:lnTo>
                    <a:pt x="7372841" y="9412710"/>
                  </a:lnTo>
                  <a:cubicBezTo>
                    <a:pt x="7374111" y="9464780"/>
                    <a:pt x="7332201" y="9506689"/>
                    <a:pt x="7281401" y="95066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7612" cy="9570189"/>
            </a:xfrm>
            <a:custGeom>
              <a:avLst/>
              <a:gdLst/>
              <a:ahLst/>
              <a:cxnLst/>
              <a:rect r="r" b="b" t="t" l="l"/>
              <a:pathLst>
                <a:path h="9570189" w="7437612">
                  <a:moveTo>
                    <a:pt x="7313151" y="59690"/>
                  </a:moveTo>
                  <a:cubicBezTo>
                    <a:pt x="7348711" y="59690"/>
                    <a:pt x="7377922" y="88900"/>
                    <a:pt x="7377922" y="124460"/>
                  </a:cubicBezTo>
                  <a:lnTo>
                    <a:pt x="7377922" y="9445730"/>
                  </a:lnTo>
                  <a:cubicBezTo>
                    <a:pt x="7377922" y="9481289"/>
                    <a:pt x="7348711" y="9510499"/>
                    <a:pt x="7313151" y="9510499"/>
                  </a:cubicBezTo>
                  <a:lnTo>
                    <a:pt x="124460" y="9510499"/>
                  </a:lnTo>
                  <a:cubicBezTo>
                    <a:pt x="88900" y="9510499"/>
                    <a:pt x="59690" y="9481289"/>
                    <a:pt x="59690" y="94457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3151" y="59690"/>
                  </a:lnTo>
                  <a:moveTo>
                    <a:pt x="73131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45730"/>
                  </a:lnTo>
                  <a:cubicBezTo>
                    <a:pt x="0" y="9514310"/>
                    <a:pt x="55880" y="9570189"/>
                    <a:pt x="124460" y="9570189"/>
                  </a:cubicBezTo>
                  <a:lnTo>
                    <a:pt x="7313151" y="9570189"/>
                  </a:lnTo>
                  <a:cubicBezTo>
                    <a:pt x="7381732" y="9570189"/>
                    <a:pt x="7437612" y="9514310"/>
                    <a:pt x="7437612" y="9445730"/>
                  </a:cubicBezTo>
                  <a:lnTo>
                    <a:pt x="7437612" y="124460"/>
                  </a:lnTo>
                  <a:cubicBezTo>
                    <a:pt x="7437612" y="55880"/>
                    <a:pt x="7381732" y="0"/>
                    <a:pt x="73131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364186" y="4920199"/>
            <a:ext cx="2675754" cy="3442970"/>
            <a:chOff x="0" y="0"/>
            <a:chExt cx="7437611" cy="95701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1750" y="31750"/>
              <a:ext cx="7374111" cy="9506689"/>
            </a:xfrm>
            <a:custGeom>
              <a:avLst/>
              <a:gdLst/>
              <a:ahLst/>
              <a:cxnLst/>
              <a:rect r="r" b="b" t="t" l="l"/>
              <a:pathLst>
                <a:path h="9506689" w="7374111">
                  <a:moveTo>
                    <a:pt x="7281401" y="9506689"/>
                  </a:moveTo>
                  <a:lnTo>
                    <a:pt x="92710" y="9506689"/>
                  </a:lnTo>
                  <a:cubicBezTo>
                    <a:pt x="41910" y="9506689"/>
                    <a:pt x="0" y="9464780"/>
                    <a:pt x="0" y="94139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80132" y="0"/>
                  </a:lnTo>
                  <a:cubicBezTo>
                    <a:pt x="7330932" y="0"/>
                    <a:pt x="7372841" y="41910"/>
                    <a:pt x="7372841" y="92710"/>
                  </a:cubicBezTo>
                  <a:lnTo>
                    <a:pt x="7372841" y="9412710"/>
                  </a:lnTo>
                  <a:cubicBezTo>
                    <a:pt x="7374111" y="9464780"/>
                    <a:pt x="7332201" y="9506689"/>
                    <a:pt x="7281401" y="95066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437612" cy="9570189"/>
            </a:xfrm>
            <a:custGeom>
              <a:avLst/>
              <a:gdLst/>
              <a:ahLst/>
              <a:cxnLst/>
              <a:rect r="r" b="b" t="t" l="l"/>
              <a:pathLst>
                <a:path h="9570189" w="7437612">
                  <a:moveTo>
                    <a:pt x="7313151" y="59690"/>
                  </a:moveTo>
                  <a:cubicBezTo>
                    <a:pt x="7348711" y="59690"/>
                    <a:pt x="7377922" y="88900"/>
                    <a:pt x="7377922" y="124460"/>
                  </a:cubicBezTo>
                  <a:lnTo>
                    <a:pt x="7377922" y="9445730"/>
                  </a:lnTo>
                  <a:cubicBezTo>
                    <a:pt x="7377922" y="9481289"/>
                    <a:pt x="7348711" y="9510499"/>
                    <a:pt x="7313151" y="9510499"/>
                  </a:cubicBezTo>
                  <a:lnTo>
                    <a:pt x="124460" y="9510499"/>
                  </a:lnTo>
                  <a:cubicBezTo>
                    <a:pt x="88900" y="9510499"/>
                    <a:pt x="59690" y="9481289"/>
                    <a:pt x="59690" y="94457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3151" y="59690"/>
                  </a:lnTo>
                  <a:moveTo>
                    <a:pt x="73131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45730"/>
                  </a:lnTo>
                  <a:cubicBezTo>
                    <a:pt x="0" y="9514310"/>
                    <a:pt x="55880" y="9570189"/>
                    <a:pt x="124460" y="9570189"/>
                  </a:cubicBezTo>
                  <a:lnTo>
                    <a:pt x="7313151" y="9570189"/>
                  </a:lnTo>
                  <a:cubicBezTo>
                    <a:pt x="7381732" y="9570189"/>
                    <a:pt x="7437612" y="9514310"/>
                    <a:pt x="7437612" y="9445730"/>
                  </a:cubicBezTo>
                  <a:lnTo>
                    <a:pt x="7437612" y="124460"/>
                  </a:lnTo>
                  <a:cubicBezTo>
                    <a:pt x="7437612" y="55880"/>
                    <a:pt x="7381732" y="0"/>
                    <a:pt x="73131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398401" y="3442870"/>
            <a:ext cx="2675754" cy="1003553"/>
            <a:chOff x="0" y="0"/>
            <a:chExt cx="6577418" cy="246688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577418" cy="2466889"/>
            </a:xfrm>
            <a:custGeom>
              <a:avLst/>
              <a:gdLst/>
              <a:ahLst/>
              <a:cxnLst/>
              <a:rect r="r" b="b" t="t" l="l"/>
              <a:pathLst>
                <a:path h="2466889" w="6577418">
                  <a:moveTo>
                    <a:pt x="6452958" y="2466889"/>
                  </a:moveTo>
                  <a:lnTo>
                    <a:pt x="124460" y="2466889"/>
                  </a:lnTo>
                  <a:cubicBezTo>
                    <a:pt x="55880" y="2466889"/>
                    <a:pt x="0" y="2411009"/>
                    <a:pt x="0" y="2342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52958" y="0"/>
                  </a:lnTo>
                  <a:cubicBezTo>
                    <a:pt x="6521538" y="0"/>
                    <a:pt x="6577418" y="55880"/>
                    <a:pt x="6577418" y="124460"/>
                  </a:cubicBezTo>
                  <a:lnTo>
                    <a:pt x="6577418" y="2342429"/>
                  </a:lnTo>
                  <a:cubicBezTo>
                    <a:pt x="6577418" y="2411009"/>
                    <a:pt x="6521538" y="2466889"/>
                    <a:pt x="6452958" y="2466889"/>
                  </a:cubicBezTo>
                  <a:close/>
                </a:path>
              </a:pathLst>
            </a:custGeom>
            <a:solidFill>
              <a:srgbClr val="9ED44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3364186" y="3442870"/>
            <a:ext cx="2675754" cy="1003553"/>
            <a:chOff x="0" y="0"/>
            <a:chExt cx="6577418" cy="24668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7418" cy="2466889"/>
            </a:xfrm>
            <a:custGeom>
              <a:avLst/>
              <a:gdLst/>
              <a:ahLst/>
              <a:cxnLst/>
              <a:rect r="r" b="b" t="t" l="l"/>
              <a:pathLst>
                <a:path h="2466889" w="6577418">
                  <a:moveTo>
                    <a:pt x="6452958" y="2466889"/>
                  </a:moveTo>
                  <a:lnTo>
                    <a:pt x="124460" y="2466889"/>
                  </a:lnTo>
                  <a:cubicBezTo>
                    <a:pt x="55880" y="2466889"/>
                    <a:pt x="0" y="2411009"/>
                    <a:pt x="0" y="2342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52958" y="0"/>
                  </a:lnTo>
                  <a:cubicBezTo>
                    <a:pt x="6521538" y="0"/>
                    <a:pt x="6577418" y="55880"/>
                    <a:pt x="6577418" y="124460"/>
                  </a:cubicBezTo>
                  <a:lnTo>
                    <a:pt x="6577418" y="2342429"/>
                  </a:lnTo>
                  <a:cubicBezTo>
                    <a:pt x="6577418" y="2411009"/>
                    <a:pt x="6521538" y="2466889"/>
                    <a:pt x="6452958" y="2466889"/>
                  </a:cubicBezTo>
                  <a:close/>
                </a:path>
              </a:pathLst>
            </a:custGeom>
            <a:solidFill>
              <a:srgbClr val="43D1A1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66070" y="5892604"/>
            <a:ext cx="2522206" cy="181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b="true" sz="2469" spc="-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Collects patient vitals &amp; sends data to Azure IoT Hub.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53890" y="6032840"/>
            <a:ext cx="2514130" cy="149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b="true" sz="2469" spc="-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Processes real-time health data from multiple sources.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3606" y="3785871"/>
            <a:ext cx="2097960" cy="28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b="true" sz="1662" spc="4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IOT DEVICES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39391" y="3645100"/>
            <a:ext cx="2097960" cy="56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b="true" sz="1662" spc="4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AZURE STREAM ANALYTICS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548007" y="4428529"/>
            <a:ext cx="358332" cy="240931"/>
            <a:chOff x="0" y="0"/>
            <a:chExt cx="1930400" cy="12979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9ED44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4513791" y="4428529"/>
            <a:ext cx="358332" cy="240931"/>
            <a:chOff x="0" y="0"/>
            <a:chExt cx="1930400" cy="12979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3D1A1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6329970" y="4920199"/>
            <a:ext cx="2675754" cy="3442970"/>
            <a:chOff x="0" y="0"/>
            <a:chExt cx="7437611" cy="957019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31750" y="31750"/>
              <a:ext cx="7374111" cy="9506689"/>
            </a:xfrm>
            <a:custGeom>
              <a:avLst/>
              <a:gdLst/>
              <a:ahLst/>
              <a:cxnLst/>
              <a:rect r="r" b="b" t="t" l="l"/>
              <a:pathLst>
                <a:path h="9506689" w="7374111">
                  <a:moveTo>
                    <a:pt x="7281401" y="9506689"/>
                  </a:moveTo>
                  <a:lnTo>
                    <a:pt x="92710" y="9506689"/>
                  </a:lnTo>
                  <a:cubicBezTo>
                    <a:pt x="41910" y="9506689"/>
                    <a:pt x="0" y="9464780"/>
                    <a:pt x="0" y="94139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80132" y="0"/>
                  </a:lnTo>
                  <a:cubicBezTo>
                    <a:pt x="7330932" y="0"/>
                    <a:pt x="7372841" y="41910"/>
                    <a:pt x="7372841" y="92710"/>
                  </a:cubicBezTo>
                  <a:lnTo>
                    <a:pt x="7372841" y="9412710"/>
                  </a:lnTo>
                  <a:cubicBezTo>
                    <a:pt x="7374111" y="9464780"/>
                    <a:pt x="7332201" y="9506689"/>
                    <a:pt x="7281401" y="95066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437612" cy="9570189"/>
            </a:xfrm>
            <a:custGeom>
              <a:avLst/>
              <a:gdLst/>
              <a:ahLst/>
              <a:cxnLst/>
              <a:rect r="r" b="b" t="t" l="l"/>
              <a:pathLst>
                <a:path h="9570189" w="7437612">
                  <a:moveTo>
                    <a:pt x="7313151" y="59690"/>
                  </a:moveTo>
                  <a:cubicBezTo>
                    <a:pt x="7348711" y="59690"/>
                    <a:pt x="7377922" y="88900"/>
                    <a:pt x="7377922" y="124460"/>
                  </a:cubicBezTo>
                  <a:lnTo>
                    <a:pt x="7377922" y="9445730"/>
                  </a:lnTo>
                  <a:cubicBezTo>
                    <a:pt x="7377922" y="9481289"/>
                    <a:pt x="7348711" y="9510499"/>
                    <a:pt x="7313151" y="9510499"/>
                  </a:cubicBezTo>
                  <a:lnTo>
                    <a:pt x="124460" y="9510499"/>
                  </a:lnTo>
                  <a:cubicBezTo>
                    <a:pt x="88900" y="9510499"/>
                    <a:pt x="59690" y="9481289"/>
                    <a:pt x="59690" y="94457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3151" y="59690"/>
                  </a:lnTo>
                  <a:moveTo>
                    <a:pt x="73131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45730"/>
                  </a:lnTo>
                  <a:cubicBezTo>
                    <a:pt x="0" y="9514310"/>
                    <a:pt x="55880" y="9570189"/>
                    <a:pt x="124460" y="9570189"/>
                  </a:cubicBezTo>
                  <a:lnTo>
                    <a:pt x="7313151" y="9570189"/>
                  </a:lnTo>
                  <a:cubicBezTo>
                    <a:pt x="7381732" y="9570189"/>
                    <a:pt x="7437612" y="9514310"/>
                    <a:pt x="7437612" y="9445730"/>
                  </a:cubicBezTo>
                  <a:lnTo>
                    <a:pt x="7437612" y="124460"/>
                  </a:lnTo>
                  <a:cubicBezTo>
                    <a:pt x="7437612" y="55880"/>
                    <a:pt x="7381732" y="0"/>
                    <a:pt x="73131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6329970" y="3442870"/>
            <a:ext cx="2675754" cy="1003553"/>
            <a:chOff x="0" y="0"/>
            <a:chExt cx="6577418" cy="246688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577418" cy="2466889"/>
            </a:xfrm>
            <a:custGeom>
              <a:avLst/>
              <a:gdLst/>
              <a:ahLst/>
              <a:cxnLst/>
              <a:rect r="r" b="b" t="t" l="l"/>
              <a:pathLst>
                <a:path h="2466889" w="6577418">
                  <a:moveTo>
                    <a:pt x="6452958" y="2466889"/>
                  </a:moveTo>
                  <a:lnTo>
                    <a:pt x="124460" y="2466889"/>
                  </a:lnTo>
                  <a:cubicBezTo>
                    <a:pt x="55880" y="2466889"/>
                    <a:pt x="0" y="2411009"/>
                    <a:pt x="0" y="2342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52958" y="0"/>
                  </a:lnTo>
                  <a:cubicBezTo>
                    <a:pt x="6521538" y="0"/>
                    <a:pt x="6577418" y="55880"/>
                    <a:pt x="6577418" y="124460"/>
                  </a:cubicBezTo>
                  <a:lnTo>
                    <a:pt x="6577418" y="2342429"/>
                  </a:lnTo>
                  <a:cubicBezTo>
                    <a:pt x="6577418" y="2411009"/>
                    <a:pt x="6521538" y="2466889"/>
                    <a:pt x="6452958" y="2466889"/>
                  </a:cubicBezTo>
                  <a:close/>
                </a:path>
              </a:pathLst>
            </a:custGeom>
            <a:solidFill>
              <a:srgbClr val="40D4E2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6411415" y="5869610"/>
            <a:ext cx="2446190" cy="1914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b="true" sz="2469" spc="-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Analyzes data, detects anomalies, &amp; predicts health risks.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5175" y="3785871"/>
            <a:ext cx="2097960" cy="28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b="true" sz="1662" spc="4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AZURE ML MODEL 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479576" y="4428529"/>
            <a:ext cx="358332" cy="240931"/>
            <a:chOff x="0" y="0"/>
            <a:chExt cx="1930400" cy="129794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0D4E2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295755" y="4920199"/>
            <a:ext cx="2675754" cy="3442970"/>
            <a:chOff x="0" y="0"/>
            <a:chExt cx="7437611" cy="957019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31750" y="31750"/>
              <a:ext cx="7374111" cy="9506689"/>
            </a:xfrm>
            <a:custGeom>
              <a:avLst/>
              <a:gdLst/>
              <a:ahLst/>
              <a:cxnLst/>
              <a:rect r="r" b="b" t="t" l="l"/>
              <a:pathLst>
                <a:path h="9506689" w="7374111">
                  <a:moveTo>
                    <a:pt x="7281401" y="9506689"/>
                  </a:moveTo>
                  <a:lnTo>
                    <a:pt x="92710" y="9506689"/>
                  </a:lnTo>
                  <a:cubicBezTo>
                    <a:pt x="41910" y="9506689"/>
                    <a:pt x="0" y="9464780"/>
                    <a:pt x="0" y="94139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80132" y="0"/>
                  </a:lnTo>
                  <a:cubicBezTo>
                    <a:pt x="7330932" y="0"/>
                    <a:pt x="7372841" y="41910"/>
                    <a:pt x="7372841" y="92710"/>
                  </a:cubicBezTo>
                  <a:lnTo>
                    <a:pt x="7372841" y="9412710"/>
                  </a:lnTo>
                  <a:cubicBezTo>
                    <a:pt x="7374111" y="9464780"/>
                    <a:pt x="7332201" y="9506689"/>
                    <a:pt x="7281401" y="95066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437612" cy="9570189"/>
            </a:xfrm>
            <a:custGeom>
              <a:avLst/>
              <a:gdLst/>
              <a:ahLst/>
              <a:cxnLst/>
              <a:rect r="r" b="b" t="t" l="l"/>
              <a:pathLst>
                <a:path h="9570189" w="7437612">
                  <a:moveTo>
                    <a:pt x="7313151" y="59690"/>
                  </a:moveTo>
                  <a:cubicBezTo>
                    <a:pt x="7348711" y="59690"/>
                    <a:pt x="7377922" y="88900"/>
                    <a:pt x="7377922" y="124460"/>
                  </a:cubicBezTo>
                  <a:lnTo>
                    <a:pt x="7377922" y="9445730"/>
                  </a:lnTo>
                  <a:cubicBezTo>
                    <a:pt x="7377922" y="9481289"/>
                    <a:pt x="7348711" y="9510499"/>
                    <a:pt x="7313151" y="9510499"/>
                  </a:cubicBezTo>
                  <a:lnTo>
                    <a:pt x="124460" y="9510499"/>
                  </a:lnTo>
                  <a:cubicBezTo>
                    <a:pt x="88900" y="9510499"/>
                    <a:pt x="59690" y="9481289"/>
                    <a:pt x="59690" y="94457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3151" y="59690"/>
                  </a:lnTo>
                  <a:moveTo>
                    <a:pt x="73131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45730"/>
                  </a:lnTo>
                  <a:cubicBezTo>
                    <a:pt x="0" y="9514310"/>
                    <a:pt x="55880" y="9570189"/>
                    <a:pt x="124460" y="9570189"/>
                  </a:cubicBezTo>
                  <a:lnTo>
                    <a:pt x="7313151" y="9570189"/>
                  </a:lnTo>
                  <a:cubicBezTo>
                    <a:pt x="7381732" y="9570189"/>
                    <a:pt x="7437612" y="9514310"/>
                    <a:pt x="7437612" y="9445730"/>
                  </a:cubicBezTo>
                  <a:lnTo>
                    <a:pt x="7437612" y="124460"/>
                  </a:lnTo>
                  <a:cubicBezTo>
                    <a:pt x="7437612" y="55880"/>
                    <a:pt x="7381732" y="0"/>
                    <a:pt x="73131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9295755" y="3442870"/>
            <a:ext cx="2675754" cy="1003553"/>
            <a:chOff x="0" y="0"/>
            <a:chExt cx="6577418" cy="246688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577418" cy="2466889"/>
            </a:xfrm>
            <a:custGeom>
              <a:avLst/>
              <a:gdLst/>
              <a:ahLst/>
              <a:cxnLst/>
              <a:rect r="r" b="b" t="t" l="l"/>
              <a:pathLst>
                <a:path h="2466889" w="6577418">
                  <a:moveTo>
                    <a:pt x="6452958" y="2466889"/>
                  </a:moveTo>
                  <a:lnTo>
                    <a:pt x="124460" y="2466889"/>
                  </a:lnTo>
                  <a:cubicBezTo>
                    <a:pt x="55880" y="2466889"/>
                    <a:pt x="0" y="2411009"/>
                    <a:pt x="0" y="2342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52958" y="0"/>
                  </a:lnTo>
                  <a:cubicBezTo>
                    <a:pt x="6521538" y="0"/>
                    <a:pt x="6577418" y="55880"/>
                    <a:pt x="6577418" y="124460"/>
                  </a:cubicBezTo>
                  <a:lnTo>
                    <a:pt x="6577418" y="2342429"/>
                  </a:lnTo>
                  <a:cubicBezTo>
                    <a:pt x="6577418" y="2411009"/>
                    <a:pt x="6521538" y="2466889"/>
                    <a:pt x="6452958" y="2466889"/>
                  </a:cubicBezTo>
                  <a:close/>
                </a:path>
              </a:pathLst>
            </a:custGeom>
            <a:solidFill>
              <a:srgbClr val="40A7E1"/>
            </a:solid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9343880" y="6073840"/>
            <a:ext cx="2561294" cy="1360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1"/>
              </a:lnSpc>
            </a:pPr>
            <a:r>
              <a:rPr lang="en-US" b="true" sz="2466" spc="-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Secures &amp; stores medical records.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570960" y="3785871"/>
            <a:ext cx="2097960" cy="28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b="true" sz="1662" spc="4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FHIR API 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0445361" y="4428529"/>
            <a:ext cx="358332" cy="240931"/>
            <a:chOff x="0" y="0"/>
            <a:chExt cx="1930400" cy="129794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0A7E1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409183" y="2432969"/>
            <a:ext cx="654189" cy="740316"/>
            <a:chOff x="0" y="0"/>
            <a:chExt cx="812800" cy="91980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919808"/>
            </a:xfrm>
            <a:custGeom>
              <a:avLst/>
              <a:gdLst/>
              <a:ahLst/>
              <a:cxnLst/>
              <a:rect r="r" b="b" t="t" l="l"/>
              <a:pathLst>
                <a:path h="919808" w="812800">
                  <a:moveTo>
                    <a:pt x="406400" y="0"/>
                  </a:moveTo>
                  <a:cubicBezTo>
                    <a:pt x="181951" y="0"/>
                    <a:pt x="0" y="205906"/>
                    <a:pt x="0" y="459904"/>
                  </a:cubicBezTo>
                  <a:cubicBezTo>
                    <a:pt x="0" y="713902"/>
                    <a:pt x="181951" y="919808"/>
                    <a:pt x="406400" y="919808"/>
                  </a:cubicBezTo>
                  <a:cubicBezTo>
                    <a:pt x="630849" y="919808"/>
                    <a:pt x="812800" y="713902"/>
                    <a:pt x="812800" y="459904"/>
                  </a:cubicBezTo>
                  <a:cubicBezTo>
                    <a:pt x="812800" y="20590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D44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86232"/>
              <a:ext cx="660400" cy="747344"/>
            </a:xfrm>
            <a:prstGeom prst="rect">
              <a:avLst/>
            </a:prstGeom>
          </p:spPr>
          <p:txBody>
            <a:bodyPr anchor="ctr" rtlCol="false" tIns="91430" lIns="91430" bIns="91430" rIns="91430"/>
            <a:lstStyle/>
            <a:p>
              <a:pPr algn="ctr">
                <a:lnSpc>
                  <a:spcPts val="2596"/>
                </a:lnSpc>
              </a:pPr>
              <a:r>
                <a:rPr lang="en-US" b="true" sz="2163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4374968" y="2432969"/>
            <a:ext cx="654189" cy="740027"/>
            <a:chOff x="0" y="0"/>
            <a:chExt cx="812800" cy="91944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919449"/>
            </a:xfrm>
            <a:custGeom>
              <a:avLst/>
              <a:gdLst/>
              <a:ahLst/>
              <a:cxnLst/>
              <a:rect r="r" b="b" t="t" l="l"/>
              <a:pathLst>
                <a:path h="919449" w="812800">
                  <a:moveTo>
                    <a:pt x="406400" y="0"/>
                  </a:moveTo>
                  <a:cubicBezTo>
                    <a:pt x="181951" y="0"/>
                    <a:pt x="0" y="205826"/>
                    <a:pt x="0" y="459724"/>
                  </a:cubicBezTo>
                  <a:cubicBezTo>
                    <a:pt x="0" y="713623"/>
                    <a:pt x="181951" y="919449"/>
                    <a:pt x="406400" y="919449"/>
                  </a:cubicBezTo>
                  <a:cubicBezTo>
                    <a:pt x="630849" y="919449"/>
                    <a:pt x="812800" y="713623"/>
                    <a:pt x="812800" y="459724"/>
                  </a:cubicBezTo>
                  <a:cubicBezTo>
                    <a:pt x="812800" y="20582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D1A1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86198"/>
              <a:ext cx="660400" cy="747052"/>
            </a:xfrm>
            <a:prstGeom prst="rect">
              <a:avLst/>
            </a:prstGeom>
          </p:spPr>
          <p:txBody>
            <a:bodyPr anchor="ctr" rtlCol="false" tIns="91430" lIns="91430" bIns="91430" rIns="91430"/>
            <a:lstStyle/>
            <a:p>
              <a:pPr algn="ctr">
                <a:lnSpc>
                  <a:spcPts val="2592"/>
                </a:lnSpc>
              </a:pPr>
              <a:r>
                <a:rPr lang="en-US" b="true" sz="216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7340752" y="2432969"/>
            <a:ext cx="654189" cy="740027"/>
            <a:chOff x="0" y="0"/>
            <a:chExt cx="812800" cy="91944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919449"/>
            </a:xfrm>
            <a:custGeom>
              <a:avLst/>
              <a:gdLst/>
              <a:ahLst/>
              <a:cxnLst/>
              <a:rect r="r" b="b" t="t" l="l"/>
              <a:pathLst>
                <a:path h="919449" w="812800">
                  <a:moveTo>
                    <a:pt x="406400" y="0"/>
                  </a:moveTo>
                  <a:cubicBezTo>
                    <a:pt x="181951" y="0"/>
                    <a:pt x="0" y="205826"/>
                    <a:pt x="0" y="459724"/>
                  </a:cubicBezTo>
                  <a:cubicBezTo>
                    <a:pt x="0" y="713623"/>
                    <a:pt x="181951" y="919449"/>
                    <a:pt x="406400" y="919449"/>
                  </a:cubicBezTo>
                  <a:cubicBezTo>
                    <a:pt x="630849" y="919449"/>
                    <a:pt x="812800" y="713623"/>
                    <a:pt x="812800" y="459724"/>
                  </a:cubicBezTo>
                  <a:cubicBezTo>
                    <a:pt x="812800" y="20582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D4E2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86198"/>
              <a:ext cx="660400" cy="747052"/>
            </a:xfrm>
            <a:prstGeom prst="rect">
              <a:avLst/>
            </a:prstGeom>
          </p:spPr>
          <p:txBody>
            <a:bodyPr anchor="ctr" rtlCol="false" tIns="91430" lIns="91430" bIns="91430" rIns="91430"/>
            <a:lstStyle/>
            <a:p>
              <a:pPr algn="ctr">
                <a:lnSpc>
                  <a:spcPts val="2592"/>
                </a:lnSpc>
              </a:pPr>
              <a:r>
                <a:rPr lang="en-US" b="true" sz="216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0306537" y="2432969"/>
            <a:ext cx="654189" cy="740027"/>
            <a:chOff x="0" y="0"/>
            <a:chExt cx="812800" cy="91944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919449"/>
            </a:xfrm>
            <a:custGeom>
              <a:avLst/>
              <a:gdLst/>
              <a:ahLst/>
              <a:cxnLst/>
              <a:rect r="r" b="b" t="t" l="l"/>
              <a:pathLst>
                <a:path h="919449" w="812800">
                  <a:moveTo>
                    <a:pt x="406400" y="0"/>
                  </a:moveTo>
                  <a:cubicBezTo>
                    <a:pt x="181951" y="0"/>
                    <a:pt x="0" y="205826"/>
                    <a:pt x="0" y="459724"/>
                  </a:cubicBezTo>
                  <a:cubicBezTo>
                    <a:pt x="0" y="713623"/>
                    <a:pt x="181951" y="919449"/>
                    <a:pt x="406400" y="919449"/>
                  </a:cubicBezTo>
                  <a:cubicBezTo>
                    <a:pt x="630849" y="919449"/>
                    <a:pt x="812800" y="713623"/>
                    <a:pt x="812800" y="459724"/>
                  </a:cubicBezTo>
                  <a:cubicBezTo>
                    <a:pt x="812800" y="20582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A7E1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86198"/>
              <a:ext cx="660400" cy="747052"/>
            </a:xfrm>
            <a:prstGeom prst="rect">
              <a:avLst/>
            </a:prstGeom>
          </p:spPr>
          <p:txBody>
            <a:bodyPr anchor="ctr" rtlCol="false" tIns="91430" lIns="91430" bIns="91430" rIns="91430"/>
            <a:lstStyle/>
            <a:p>
              <a:pPr algn="ctr">
                <a:lnSpc>
                  <a:spcPts val="2592"/>
                </a:lnSpc>
              </a:pPr>
              <a:r>
                <a:rPr lang="en-US" b="true" sz="216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261539" y="4920199"/>
            <a:ext cx="2675754" cy="3442970"/>
            <a:chOff x="0" y="0"/>
            <a:chExt cx="7437611" cy="957019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31750" y="31750"/>
              <a:ext cx="7374111" cy="9506689"/>
            </a:xfrm>
            <a:custGeom>
              <a:avLst/>
              <a:gdLst/>
              <a:ahLst/>
              <a:cxnLst/>
              <a:rect r="r" b="b" t="t" l="l"/>
              <a:pathLst>
                <a:path h="9506689" w="7374111">
                  <a:moveTo>
                    <a:pt x="7281401" y="9506689"/>
                  </a:moveTo>
                  <a:lnTo>
                    <a:pt x="92710" y="9506689"/>
                  </a:lnTo>
                  <a:cubicBezTo>
                    <a:pt x="41910" y="9506689"/>
                    <a:pt x="0" y="9464780"/>
                    <a:pt x="0" y="94139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80132" y="0"/>
                  </a:lnTo>
                  <a:cubicBezTo>
                    <a:pt x="7330932" y="0"/>
                    <a:pt x="7372841" y="41910"/>
                    <a:pt x="7372841" y="92710"/>
                  </a:cubicBezTo>
                  <a:lnTo>
                    <a:pt x="7372841" y="9412710"/>
                  </a:lnTo>
                  <a:cubicBezTo>
                    <a:pt x="7374111" y="9464780"/>
                    <a:pt x="7332201" y="9506689"/>
                    <a:pt x="7281401" y="95066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7437612" cy="9570189"/>
            </a:xfrm>
            <a:custGeom>
              <a:avLst/>
              <a:gdLst/>
              <a:ahLst/>
              <a:cxnLst/>
              <a:rect r="r" b="b" t="t" l="l"/>
              <a:pathLst>
                <a:path h="9570189" w="7437612">
                  <a:moveTo>
                    <a:pt x="7313151" y="59690"/>
                  </a:moveTo>
                  <a:cubicBezTo>
                    <a:pt x="7348711" y="59690"/>
                    <a:pt x="7377922" y="88900"/>
                    <a:pt x="7377922" y="124460"/>
                  </a:cubicBezTo>
                  <a:lnTo>
                    <a:pt x="7377922" y="9445730"/>
                  </a:lnTo>
                  <a:cubicBezTo>
                    <a:pt x="7377922" y="9481289"/>
                    <a:pt x="7348711" y="9510499"/>
                    <a:pt x="7313151" y="9510499"/>
                  </a:cubicBezTo>
                  <a:lnTo>
                    <a:pt x="124460" y="9510499"/>
                  </a:lnTo>
                  <a:cubicBezTo>
                    <a:pt x="88900" y="9510499"/>
                    <a:pt x="59690" y="9481289"/>
                    <a:pt x="59690" y="94457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3151" y="59690"/>
                  </a:lnTo>
                  <a:moveTo>
                    <a:pt x="73131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45730"/>
                  </a:lnTo>
                  <a:cubicBezTo>
                    <a:pt x="0" y="9514310"/>
                    <a:pt x="55880" y="9570189"/>
                    <a:pt x="124460" y="9570189"/>
                  </a:cubicBezTo>
                  <a:lnTo>
                    <a:pt x="7313151" y="9570189"/>
                  </a:lnTo>
                  <a:cubicBezTo>
                    <a:pt x="7381732" y="9570189"/>
                    <a:pt x="7437612" y="9514310"/>
                    <a:pt x="7437612" y="9445730"/>
                  </a:cubicBezTo>
                  <a:lnTo>
                    <a:pt x="7437612" y="124460"/>
                  </a:lnTo>
                  <a:cubicBezTo>
                    <a:pt x="7437612" y="55880"/>
                    <a:pt x="7381732" y="0"/>
                    <a:pt x="73131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2261539" y="3442870"/>
            <a:ext cx="2675754" cy="1003553"/>
            <a:chOff x="0" y="0"/>
            <a:chExt cx="6577418" cy="2466889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577418" cy="2466889"/>
            </a:xfrm>
            <a:custGeom>
              <a:avLst/>
              <a:gdLst/>
              <a:ahLst/>
              <a:cxnLst/>
              <a:rect r="r" b="b" t="t" l="l"/>
              <a:pathLst>
                <a:path h="2466889" w="6577418">
                  <a:moveTo>
                    <a:pt x="6452958" y="2466889"/>
                  </a:moveTo>
                  <a:lnTo>
                    <a:pt x="124460" y="2466889"/>
                  </a:lnTo>
                  <a:cubicBezTo>
                    <a:pt x="55880" y="2466889"/>
                    <a:pt x="0" y="2411009"/>
                    <a:pt x="0" y="2342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52958" y="0"/>
                  </a:lnTo>
                  <a:cubicBezTo>
                    <a:pt x="6521538" y="0"/>
                    <a:pt x="6577418" y="55880"/>
                    <a:pt x="6577418" y="124460"/>
                  </a:cubicBezTo>
                  <a:lnTo>
                    <a:pt x="6577418" y="2342429"/>
                  </a:lnTo>
                  <a:cubicBezTo>
                    <a:pt x="6577418" y="2411009"/>
                    <a:pt x="6521538" y="2466889"/>
                    <a:pt x="6452958" y="2466889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sp>
        <p:nvSpPr>
          <p:cNvPr name="TextBox 66" id="66"/>
          <p:cNvSpPr txBox="true"/>
          <p:nvPr/>
        </p:nvSpPr>
        <p:spPr>
          <a:xfrm rot="0">
            <a:off x="12356789" y="5966165"/>
            <a:ext cx="2468847" cy="1359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b="true" sz="2469" spc="-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Sends alerts to doctors and patients.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536745" y="3645100"/>
            <a:ext cx="2097960" cy="56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b="true" sz="1662" spc="4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AZURE LOGIC APPS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13411145" y="4428529"/>
            <a:ext cx="358332" cy="240931"/>
            <a:chOff x="0" y="0"/>
            <a:chExt cx="1930400" cy="129794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383DD"/>
            </a:solidFill>
          </p:spPr>
        </p:sp>
      </p:grpSp>
      <p:grpSp>
        <p:nvGrpSpPr>
          <p:cNvPr name="Group 70" id="70"/>
          <p:cNvGrpSpPr/>
          <p:nvPr/>
        </p:nvGrpSpPr>
        <p:grpSpPr>
          <a:xfrm rot="0">
            <a:off x="13272322" y="2432969"/>
            <a:ext cx="654189" cy="740027"/>
            <a:chOff x="0" y="0"/>
            <a:chExt cx="812800" cy="919449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919449"/>
            </a:xfrm>
            <a:custGeom>
              <a:avLst/>
              <a:gdLst/>
              <a:ahLst/>
              <a:cxnLst/>
              <a:rect r="r" b="b" t="t" l="l"/>
              <a:pathLst>
                <a:path h="919449" w="812800">
                  <a:moveTo>
                    <a:pt x="406400" y="0"/>
                  </a:moveTo>
                  <a:cubicBezTo>
                    <a:pt x="181951" y="0"/>
                    <a:pt x="0" y="205826"/>
                    <a:pt x="0" y="459724"/>
                  </a:cubicBezTo>
                  <a:cubicBezTo>
                    <a:pt x="0" y="713623"/>
                    <a:pt x="181951" y="919449"/>
                    <a:pt x="406400" y="919449"/>
                  </a:cubicBezTo>
                  <a:cubicBezTo>
                    <a:pt x="630849" y="919449"/>
                    <a:pt x="812800" y="713623"/>
                    <a:pt x="812800" y="459724"/>
                  </a:cubicBezTo>
                  <a:cubicBezTo>
                    <a:pt x="812800" y="20582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83DD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76200" y="86198"/>
              <a:ext cx="660400" cy="747052"/>
            </a:xfrm>
            <a:prstGeom prst="rect">
              <a:avLst/>
            </a:prstGeom>
          </p:spPr>
          <p:txBody>
            <a:bodyPr anchor="ctr" rtlCol="false" tIns="91430" lIns="91430" bIns="91430" rIns="91430"/>
            <a:lstStyle/>
            <a:p>
              <a:pPr algn="ctr">
                <a:lnSpc>
                  <a:spcPts val="2592"/>
                </a:lnSpc>
              </a:pPr>
              <a:r>
                <a:rPr lang="en-US" b="true" sz="216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sp>
        <p:nvSpPr>
          <p:cNvPr name="AutoShape 73" id="73"/>
          <p:cNvSpPr/>
          <p:nvPr/>
        </p:nvSpPr>
        <p:spPr>
          <a:xfrm>
            <a:off x="2592297" y="2751360"/>
            <a:ext cx="124095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4" id="74"/>
          <p:cNvSpPr/>
          <p:nvPr/>
        </p:nvSpPr>
        <p:spPr>
          <a:xfrm>
            <a:off x="5558731" y="2751360"/>
            <a:ext cx="124095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5" id="75"/>
          <p:cNvSpPr/>
          <p:nvPr/>
        </p:nvSpPr>
        <p:spPr>
          <a:xfrm>
            <a:off x="8518604" y="2751360"/>
            <a:ext cx="124095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6" id="76"/>
          <p:cNvSpPr/>
          <p:nvPr/>
        </p:nvSpPr>
        <p:spPr>
          <a:xfrm>
            <a:off x="11485038" y="2751360"/>
            <a:ext cx="124095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7" id="77"/>
          <p:cNvGrpSpPr/>
          <p:nvPr/>
        </p:nvGrpSpPr>
        <p:grpSpPr>
          <a:xfrm rot="0">
            <a:off x="15227466" y="4920199"/>
            <a:ext cx="2675754" cy="3442970"/>
            <a:chOff x="0" y="0"/>
            <a:chExt cx="7437611" cy="957019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31750" y="31750"/>
              <a:ext cx="7374111" cy="9506689"/>
            </a:xfrm>
            <a:custGeom>
              <a:avLst/>
              <a:gdLst/>
              <a:ahLst/>
              <a:cxnLst/>
              <a:rect r="r" b="b" t="t" l="l"/>
              <a:pathLst>
                <a:path h="9506689" w="7374111">
                  <a:moveTo>
                    <a:pt x="7281401" y="9506689"/>
                  </a:moveTo>
                  <a:lnTo>
                    <a:pt x="92710" y="9506689"/>
                  </a:lnTo>
                  <a:cubicBezTo>
                    <a:pt x="41910" y="9506689"/>
                    <a:pt x="0" y="9464780"/>
                    <a:pt x="0" y="94139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80132" y="0"/>
                  </a:lnTo>
                  <a:cubicBezTo>
                    <a:pt x="7330932" y="0"/>
                    <a:pt x="7372841" y="41910"/>
                    <a:pt x="7372841" y="92710"/>
                  </a:cubicBezTo>
                  <a:lnTo>
                    <a:pt x="7372841" y="9412710"/>
                  </a:lnTo>
                  <a:cubicBezTo>
                    <a:pt x="7374111" y="9464780"/>
                    <a:pt x="7332201" y="9506689"/>
                    <a:pt x="7281401" y="95066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7437612" cy="9570189"/>
            </a:xfrm>
            <a:custGeom>
              <a:avLst/>
              <a:gdLst/>
              <a:ahLst/>
              <a:cxnLst/>
              <a:rect r="r" b="b" t="t" l="l"/>
              <a:pathLst>
                <a:path h="9570189" w="7437612">
                  <a:moveTo>
                    <a:pt x="7313151" y="59690"/>
                  </a:moveTo>
                  <a:cubicBezTo>
                    <a:pt x="7348711" y="59690"/>
                    <a:pt x="7377922" y="88900"/>
                    <a:pt x="7377922" y="124460"/>
                  </a:cubicBezTo>
                  <a:lnTo>
                    <a:pt x="7377922" y="9445730"/>
                  </a:lnTo>
                  <a:cubicBezTo>
                    <a:pt x="7377922" y="9481289"/>
                    <a:pt x="7348711" y="9510499"/>
                    <a:pt x="7313151" y="9510499"/>
                  </a:cubicBezTo>
                  <a:lnTo>
                    <a:pt x="124460" y="9510499"/>
                  </a:lnTo>
                  <a:cubicBezTo>
                    <a:pt x="88900" y="9510499"/>
                    <a:pt x="59690" y="9481289"/>
                    <a:pt x="59690" y="94457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13151" y="59690"/>
                  </a:lnTo>
                  <a:moveTo>
                    <a:pt x="731315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445730"/>
                  </a:lnTo>
                  <a:cubicBezTo>
                    <a:pt x="0" y="9514310"/>
                    <a:pt x="55880" y="9570189"/>
                    <a:pt x="124460" y="9570189"/>
                  </a:cubicBezTo>
                  <a:lnTo>
                    <a:pt x="7313151" y="9570189"/>
                  </a:lnTo>
                  <a:cubicBezTo>
                    <a:pt x="7381732" y="9570189"/>
                    <a:pt x="7437612" y="9514310"/>
                    <a:pt x="7437612" y="9445730"/>
                  </a:cubicBezTo>
                  <a:lnTo>
                    <a:pt x="7437612" y="124460"/>
                  </a:lnTo>
                  <a:cubicBezTo>
                    <a:pt x="7437612" y="55880"/>
                    <a:pt x="7381732" y="0"/>
                    <a:pt x="73131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15227466" y="3442870"/>
            <a:ext cx="2675754" cy="1003553"/>
            <a:chOff x="0" y="0"/>
            <a:chExt cx="6577418" cy="2466889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6577418" cy="2466889"/>
            </a:xfrm>
            <a:custGeom>
              <a:avLst/>
              <a:gdLst/>
              <a:ahLst/>
              <a:cxnLst/>
              <a:rect r="r" b="b" t="t" l="l"/>
              <a:pathLst>
                <a:path h="2466889" w="6577418">
                  <a:moveTo>
                    <a:pt x="6452958" y="2466889"/>
                  </a:moveTo>
                  <a:lnTo>
                    <a:pt x="124460" y="2466889"/>
                  </a:lnTo>
                  <a:cubicBezTo>
                    <a:pt x="55880" y="2466889"/>
                    <a:pt x="0" y="2411009"/>
                    <a:pt x="0" y="23424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52958" y="0"/>
                  </a:lnTo>
                  <a:cubicBezTo>
                    <a:pt x="6521538" y="0"/>
                    <a:pt x="6577418" y="55880"/>
                    <a:pt x="6577418" y="124460"/>
                  </a:cubicBezTo>
                  <a:lnTo>
                    <a:pt x="6577418" y="2342429"/>
                  </a:lnTo>
                  <a:cubicBezTo>
                    <a:pt x="6577418" y="2411009"/>
                    <a:pt x="6521538" y="2466889"/>
                    <a:pt x="6452958" y="2466889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</p:grpSp>
      <p:sp>
        <p:nvSpPr>
          <p:cNvPr name="TextBox 82" id="82"/>
          <p:cNvSpPr txBox="true"/>
          <p:nvPr/>
        </p:nvSpPr>
        <p:spPr>
          <a:xfrm rot="0">
            <a:off x="15365069" y="5616694"/>
            <a:ext cx="2373165" cy="2274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b="true" sz="2469" spc="-2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Provides real-time health insights for healthcare professionals.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5502671" y="3645100"/>
            <a:ext cx="2097960" cy="56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b="true" sz="1662" spc="4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POWER BI DASHBOARD</a:t>
            </a:r>
          </a:p>
        </p:txBody>
      </p:sp>
      <p:grpSp>
        <p:nvGrpSpPr>
          <p:cNvPr name="Group 84" id="84"/>
          <p:cNvGrpSpPr/>
          <p:nvPr/>
        </p:nvGrpSpPr>
        <p:grpSpPr>
          <a:xfrm rot="0">
            <a:off x="16377072" y="4428529"/>
            <a:ext cx="358332" cy="240931"/>
            <a:chOff x="0" y="0"/>
            <a:chExt cx="1930400" cy="129794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383DD"/>
            </a:solidFill>
          </p:spPr>
        </p:sp>
      </p:grpSp>
      <p:grpSp>
        <p:nvGrpSpPr>
          <p:cNvPr name="Group 86" id="86"/>
          <p:cNvGrpSpPr/>
          <p:nvPr/>
        </p:nvGrpSpPr>
        <p:grpSpPr>
          <a:xfrm rot="0">
            <a:off x="16238248" y="2432969"/>
            <a:ext cx="654189" cy="740027"/>
            <a:chOff x="0" y="0"/>
            <a:chExt cx="812800" cy="919449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812800" cy="919449"/>
            </a:xfrm>
            <a:custGeom>
              <a:avLst/>
              <a:gdLst/>
              <a:ahLst/>
              <a:cxnLst/>
              <a:rect r="r" b="b" t="t" l="l"/>
              <a:pathLst>
                <a:path h="919449" w="812800">
                  <a:moveTo>
                    <a:pt x="406400" y="0"/>
                  </a:moveTo>
                  <a:cubicBezTo>
                    <a:pt x="181951" y="0"/>
                    <a:pt x="0" y="205826"/>
                    <a:pt x="0" y="459724"/>
                  </a:cubicBezTo>
                  <a:cubicBezTo>
                    <a:pt x="0" y="713623"/>
                    <a:pt x="181951" y="919449"/>
                    <a:pt x="406400" y="919449"/>
                  </a:cubicBezTo>
                  <a:cubicBezTo>
                    <a:pt x="630849" y="919449"/>
                    <a:pt x="812800" y="713623"/>
                    <a:pt x="812800" y="459724"/>
                  </a:cubicBezTo>
                  <a:cubicBezTo>
                    <a:pt x="812800" y="20582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383DD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76200" y="86198"/>
              <a:ext cx="660400" cy="747052"/>
            </a:xfrm>
            <a:prstGeom prst="rect">
              <a:avLst/>
            </a:prstGeom>
          </p:spPr>
          <p:txBody>
            <a:bodyPr anchor="ctr" rtlCol="false" tIns="91430" lIns="91430" bIns="91430" rIns="91430"/>
            <a:lstStyle/>
            <a:p>
              <a:pPr algn="ctr">
                <a:lnSpc>
                  <a:spcPts val="2592"/>
                </a:lnSpc>
              </a:pPr>
              <a:r>
                <a:rPr lang="en-US" b="true" sz="216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</p:grpSp>
      <p:sp>
        <p:nvSpPr>
          <p:cNvPr name="AutoShape 89" id="89"/>
          <p:cNvSpPr/>
          <p:nvPr/>
        </p:nvSpPr>
        <p:spPr>
          <a:xfrm>
            <a:off x="14606990" y="2769736"/>
            <a:ext cx="124095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90" id="90"/>
          <p:cNvSpPr txBox="true"/>
          <p:nvPr/>
        </p:nvSpPr>
        <p:spPr>
          <a:xfrm rot="0">
            <a:off x="7824910" y="8655204"/>
            <a:ext cx="10875504" cy="121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0214" indent="-355107" lvl="1">
              <a:lnSpc>
                <a:spcPts val="4605"/>
              </a:lnSpc>
              <a:buFont typeface="Arial"/>
              <a:buChar char="•"/>
            </a:pPr>
            <a:r>
              <a:rPr lang="en-US" sz="328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Works with low-speed internet.</a:t>
            </a:r>
          </a:p>
          <a:p>
            <a:pPr algn="l" marL="710214" indent="-355107" lvl="1">
              <a:lnSpc>
                <a:spcPts val="4605"/>
              </a:lnSpc>
              <a:buFont typeface="Arial"/>
              <a:buChar char="•"/>
            </a:pPr>
            <a:r>
              <a:rPr lang="en-US" sz="328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SMS-based alerts for areas without smartphones.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4875998" y="1429477"/>
            <a:ext cx="9076996" cy="86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1"/>
              </a:lnSpc>
              <a:spcBef>
                <a:spcPct val="0"/>
              </a:spcBef>
            </a:pPr>
            <a:r>
              <a:rPr lang="en-US" sz="5058">
                <a:solidFill>
                  <a:srgbClr val="000000"/>
                </a:solidFill>
                <a:latin typeface="Bricolage Grotesque 28 SemiCondensed"/>
                <a:ea typeface="Bricolage Grotesque 28 SemiCondensed"/>
                <a:cs typeface="Bricolage Grotesque 28 SemiCondensed"/>
                <a:sym typeface="Bricolage Grotesque 28 SemiCondensed"/>
              </a:rPr>
              <a:t>Azure IoT Hub.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55588" y="2020755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999508" y="1524727"/>
            <a:ext cx="6940630" cy="5514646"/>
          </a:xfrm>
          <a:custGeom>
            <a:avLst/>
            <a:gdLst/>
            <a:ahLst/>
            <a:cxnLst/>
            <a:rect r="r" b="b" t="t" l="l"/>
            <a:pathLst>
              <a:path h="5514646" w="6940630">
                <a:moveTo>
                  <a:pt x="0" y="0"/>
                </a:moveTo>
                <a:lnTo>
                  <a:pt x="6940630" y="0"/>
                </a:lnTo>
                <a:lnTo>
                  <a:pt x="6940630" y="5514646"/>
                </a:lnTo>
                <a:lnTo>
                  <a:pt x="0" y="55146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97339" y="6546501"/>
            <a:ext cx="2850716" cy="2476927"/>
          </a:xfrm>
          <a:custGeom>
            <a:avLst/>
            <a:gdLst/>
            <a:ahLst/>
            <a:cxnLst/>
            <a:rect r="r" b="b" t="t" l="l"/>
            <a:pathLst>
              <a:path h="2476927" w="2850716">
                <a:moveTo>
                  <a:pt x="0" y="0"/>
                </a:moveTo>
                <a:lnTo>
                  <a:pt x="2850716" y="0"/>
                </a:lnTo>
                <a:lnTo>
                  <a:pt x="2850716" y="2476926"/>
                </a:lnTo>
                <a:lnTo>
                  <a:pt x="0" y="2476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7582179"/>
            <a:ext cx="3352243" cy="3352243"/>
          </a:xfrm>
          <a:custGeom>
            <a:avLst/>
            <a:gdLst/>
            <a:ahLst/>
            <a:cxnLst/>
            <a:rect r="r" b="b" t="t" l="l"/>
            <a:pathLst>
              <a:path h="3352243" w="3352243">
                <a:moveTo>
                  <a:pt x="0" y="0"/>
                </a:moveTo>
                <a:lnTo>
                  <a:pt x="3352243" y="0"/>
                </a:lnTo>
                <a:lnTo>
                  <a:pt x="3352243" y="3352242"/>
                </a:lnTo>
                <a:lnTo>
                  <a:pt x="0" y="33522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41693" y="1267552"/>
            <a:ext cx="1152421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Business Model &amp; Revenue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1693" y="3982920"/>
            <a:ext cx="10457815" cy="361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Hospitals</a:t>
            </a:r>
            <a:r>
              <a:rPr lang="en-US" sz="3399">
                <a:solidFill>
                  <a:srgbClr val="122A8F"/>
                </a:solidFill>
                <a:latin typeface="Orelega One"/>
                <a:ea typeface="Orelega One"/>
                <a:cs typeface="Orelega One"/>
                <a:sym typeface="Orelega One"/>
              </a:rPr>
              <a:t> </a:t>
            </a: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→ </a:t>
            </a:r>
            <a:r>
              <a:rPr lang="en-US" sz="3399">
                <a:solidFill>
                  <a:srgbClr val="737373"/>
                </a:solidFill>
                <a:latin typeface="Orelega One"/>
                <a:ea typeface="Orelega One"/>
                <a:cs typeface="Orelega One"/>
                <a:sym typeface="Orelega One"/>
              </a:rPr>
              <a:t>For remote patient monitoring.</a:t>
            </a:r>
          </a:p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Insurance Companies → </a:t>
            </a:r>
            <a:r>
              <a:rPr lang="en-US" sz="3399">
                <a:solidFill>
                  <a:srgbClr val="737373"/>
                </a:solidFill>
                <a:latin typeface="Orelega One"/>
                <a:ea typeface="Orelega One"/>
                <a:cs typeface="Orelega One"/>
                <a:sym typeface="Orelega One"/>
              </a:rPr>
              <a:t>For risk assessment &amp; cost reduction.</a:t>
            </a:r>
          </a:p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Telemedicine Providers → </a:t>
            </a:r>
            <a:r>
              <a:rPr lang="en-US" sz="3399">
                <a:solidFill>
                  <a:srgbClr val="737373"/>
                </a:solidFill>
                <a:latin typeface="Orelega One"/>
                <a:ea typeface="Orelega One"/>
                <a:cs typeface="Orelega One"/>
                <a:sym typeface="Orelega One"/>
              </a:rPr>
              <a:t>To enhance rural healthcare access.</a:t>
            </a:r>
          </a:p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Govt. &amp; NGOs → </a:t>
            </a:r>
            <a:r>
              <a:rPr lang="en-US" sz="3399">
                <a:solidFill>
                  <a:srgbClr val="737373"/>
                </a:solidFill>
                <a:latin typeface="Orelega One"/>
                <a:ea typeface="Orelega One"/>
                <a:cs typeface="Orelega One"/>
                <a:sym typeface="Orelega One"/>
              </a:rPr>
              <a:t>For public healthcare initiatives</a:t>
            </a: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857709"/>
            <a:ext cx="7804550" cy="84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2"/>
              </a:lnSpc>
              <a:spcBef>
                <a:spcPct val="0"/>
              </a:spcBef>
            </a:pPr>
            <a:r>
              <a:rPr lang="en-US" sz="4415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Who Will Use It?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55588" y="2020755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999508" y="1524727"/>
            <a:ext cx="6940630" cy="5514646"/>
          </a:xfrm>
          <a:custGeom>
            <a:avLst/>
            <a:gdLst/>
            <a:ahLst/>
            <a:cxnLst/>
            <a:rect r="r" b="b" t="t" l="l"/>
            <a:pathLst>
              <a:path h="5514646" w="6940630">
                <a:moveTo>
                  <a:pt x="0" y="0"/>
                </a:moveTo>
                <a:lnTo>
                  <a:pt x="6940630" y="0"/>
                </a:lnTo>
                <a:lnTo>
                  <a:pt x="6940630" y="5514646"/>
                </a:lnTo>
                <a:lnTo>
                  <a:pt x="0" y="55146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97339" y="6546501"/>
            <a:ext cx="2850716" cy="2476927"/>
          </a:xfrm>
          <a:custGeom>
            <a:avLst/>
            <a:gdLst/>
            <a:ahLst/>
            <a:cxnLst/>
            <a:rect r="r" b="b" t="t" l="l"/>
            <a:pathLst>
              <a:path h="2476927" w="2850716">
                <a:moveTo>
                  <a:pt x="0" y="0"/>
                </a:moveTo>
                <a:lnTo>
                  <a:pt x="2850716" y="0"/>
                </a:lnTo>
                <a:lnTo>
                  <a:pt x="2850716" y="2476926"/>
                </a:lnTo>
                <a:lnTo>
                  <a:pt x="0" y="2476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24533" y="7334648"/>
            <a:ext cx="3352243" cy="3352243"/>
          </a:xfrm>
          <a:custGeom>
            <a:avLst/>
            <a:gdLst/>
            <a:ahLst/>
            <a:cxnLst/>
            <a:rect r="r" b="b" t="t" l="l"/>
            <a:pathLst>
              <a:path h="3352243" w="3352243">
                <a:moveTo>
                  <a:pt x="0" y="0"/>
                </a:moveTo>
                <a:lnTo>
                  <a:pt x="3352242" y="0"/>
                </a:lnTo>
                <a:lnTo>
                  <a:pt x="3352242" y="3352243"/>
                </a:lnTo>
                <a:lnTo>
                  <a:pt x="0" y="33522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5814" y="2067636"/>
            <a:ext cx="1152421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Business Model &amp; Revenue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8189" y="4682999"/>
            <a:ext cx="10457815" cy="301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B2B SaaS Subscription – </a:t>
            </a:r>
            <a:r>
              <a:rPr lang="en-US" sz="3399">
                <a:solidFill>
                  <a:srgbClr val="737373"/>
                </a:solidFill>
                <a:latin typeface="Orelega One"/>
                <a:ea typeface="Orelega One"/>
                <a:cs typeface="Orelega One"/>
                <a:sym typeface="Orelega One"/>
              </a:rPr>
              <a:t>Hospitals pay per patient.</a:t>
            </a:r>
          </a:p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Government Contracts – </a:t>
            </a:r>
            <a:r>
              <a:rPr lang="en-US" sz="3399">
                <a:solidFill>
                  <a:srgbClr val="737373"/>
                </a:solidFill>
                <a:latin typeface="Orelega One"/>
                <a:ea typeface="Orelega One"/>
                <a:cs typeface="Orelega One"/>
                <a:sym typeface="Orelega One"/>
              </a:rPr>
              <a:t>To deploy in rural healthcare centers.</a:t>
            </a:r>
          </a:p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API Integration – </a:t>
            </a:r>
            <a:r>
              <a:rPr lang="en-US" sz="3399">
                <a:solidFill>
                  <a:srgbClr val="737373"/>
                </a:solidFill>
                <a:latin typeface="Orelega One"/>
                <a:ea typeface="Orelega One"/>
                <a:cs typeface="Orelega One"/>
                <a:sym typeface="Orelega One"/>
              </a:rPr>
              <a:t>Licensing model for health tech companies &amp; apps.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9983" y="3438751"/>
            <a:ext cx="7804550" cy="84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2"/>
              </a:lnSpc>
              <a:spcBef>
                <a:spcPct val="0"/>
              </a:spcBef>
            </a:pPr>
            <a:r>
              <a:rPr lang="en-US" sz="4415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Revenue Model: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3719" cy="180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318241" y="6442154"/>
            <a:ext cx="1842991" cy="2346400"/>
          </a:xfrm>
          <a:custGeom>
            <a:avLst/>
            <a:gdLst/>
            <a:ahLst/>
            <a:cxnLst/>
            <a:rect r="r" b="b" t="t" l="l"/>
            <a:pathLst>
              <a:path h="2346400" w="1842991">
                <a:moveTo>
                  <a:pt x="0" y="0"/>
                </a:moveTo>
                <a:lnTo>
                  <a:pt x="1842991" y="0"/>
                </a:lnTo>
                <a:lnTo>
                  <a:pt x="1842991" y="2346400"/>
                </a:lnTo>
                <a:lnTo>
                  <a:pt x="0" y="2346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05422" y="5496530"/>
            <a:ext cx="4624554" cy="3526897"/>
          </a:xfrm>
          <a:custGeom>
            <a:avLst/>
            <a:gdLst/>
            <a:ahLst/>
            <a:cxnLst/>
            <a:rect r="r" b="b" t="t" l="l"/>
            <a:pathLst>
              <a:path h="3526897" w="4624554">
                <a:moveTo>
                  <a:pt x="0" y="0"/>
                </a:moveTo>
                <a:lnTo>
                  <a:pt x="4624555" y="0"/>
                </a:lnTo>
                <a:lnTo>
                  <a:pt x="4624555" y="3526897"/>
                </a:lnTo>
                <a:lnTo>
                  <a:pt x="0" y="3526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86711" y="2269240"/>
            <a:ext cx="4020919" cy="3063209"/>
          </a:xfrm>
          <a:custGeom>
            <a:avLst/>
            <a:gdLst/>
            <a:ahLst/>
            <a:cxnLst/>
            <a:rect r="r" b="b" t="t" l="l"/>
            <a:pathLst>
              <a:path h="3063209" w="4020919">
                <a:moveTo>
                  <a:pt x="0" y="0"/>
                </a:moveTo>
                <a:lnTo>
                  <a:pt x="4020919" y="0"/>
                </a:lnTo>
                <a:lnTo>
                  <a:pt x="4020919" y="3063209"/>
                </a:lnTo>
                <a:lnTo>
                  <a:pt x="0" y="30632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129839" y="3973383"/>
            <a:ext cx="2760740" cy="3286595"/>
          </a:xfrm>
          <a:custGeom>
            <a:avLst/>
            <a:gdLst/>
            <a:ahLst/>
            <a:cxnLst/>
            <a:rect r="r" b="b" t="t" l="l"/>
            <a:pathLst>
              <a:path h="3286595" w="2760740">
                <a:moveTo>
                  <a:pt x="0" y="0"/>
                </a:moveTo>
                <a:lnTo>
                  <a:pt x="2760740" y="0"/>
                </a:lnTo>
                <a:lnTo>
                  <a:pt x="2760740" y="3286595"/>
                </a:lnTo>
                <a:lnTo>
                  <a:pt x="0" y="3286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085157" y="6506634"/>
            <a:ext cx="2012239" cy="2281921"/>
          </a:xfrm>
          <a:custGeom>
            <a:avLst/>
            <a:gdLst/>
            <a:ahLst/>
            <a:cxnLst/>
            <a:rect r="r" b="b" t="t" l="l"/>
            <a:pathLst>
              <a:path h="2281921" w="2012239">
                <a:moveTo>
                  <a:pt x="0" y="0"/>
                </a:moveTo>
                <a:lnTo>
                  <a:pt x="2012239" y="0"/>
                </a:lnTo>
                <a:lnTo>
                  <a:pt x="2012239" y="2281920"/>
                </a:lnTo>
                <a:lnTo>
                  <a:pt x="0" y="22819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74792" y="6426085"/>
            <a:ext cx="2219524" cy="2170636"/>
          </a:xfrm>
          <a:custGeom>
            <a:avLst/>
            <a:gdLst/>
            <a:ahLst/>
            <a:cxnLst/>
            <a:rect r="r" b="b" t="t" l="l"/>
            <a:pathLst>
              <a:path h="2170636" w="2219524">
                <a:moveTo>
                  <a:pt x="0" y="0"/>
                </a:moveTo>
                <a:lnTo>
                  <a:pt x="2219524" y="0"/>
                </a:lnTo>
                <a:lnTo>
                  <a:pt x="2219524" y="2170636"/>
                </a:lnTo>
                <a:lnTo>
                  <a:pt x="0" y="21706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771525"/>
            <a:ext cx="1364617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Market Opportunity &amp; Rural Impact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7698" y="2250715"/>
            <a:ext cx="12660145" cy="431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4940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Global Digital Health Market = $500+ Billion  (₹41.5 Lakh Crore)</a:t>
            </a:r>
          </a:p>
          <a:p>
            <a:pPr algn="l" marL="582928" indent="-291464" lvl="1">
              <a:lnSpc>
                <a:spcPts val="4940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💡 AI in Healthcare growing at 40% CAGR</a:t>
            </a:r>
          </a:p>
          <a:p>
            <a:pPr algn="l" marL="582928" indent="-291464" lvl="1">
              <a:lnSpc>
                <a:spcPts val="4940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🚀 Rural AI Healthcare Market = $10B+  (~₹83,000 Crore) in India alone</a:t>
            </a:r>
          </a:p>
          <a:p>
            <a:pPr algn="l" marL="582928" indent="-291464" lvl="1">
              <a:lnSpc>
                <a:spcPts val="4940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📉 50% of rural heart attack cases are diagnosed too late.</a:t>
            </a:r>
          </a:p>
          <a:p>
            <a:pPr algn="l" marL="582928" indent="-291464" lvl="1">
              <a:lnSpc>
                <a:spcPts val="4940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📶 60% of rural areas lack proper hospital infrastructure.</a:t>
            </a:r>
          </a:p>
          <a:p>
            <a:pPr algn="l" marL="582928" indent="-291464" lvl="1">
              <a:lnSpc>
                <a:spcPts val="4940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🩺 AI can reduce rural mortality rates by 30%.</a:t>
            </a:r>
          </a:p>
          <a:p>
            <a:pPr algn="l">
              <a:lnSpc>
                <a:spcPts val="494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DAGfwHOvyFE</dc:identifier>
  <dcterms:modified xsi:type="dcterms:W3CDTF">2011-08-01T06:04:30Z</dcterms:modified>
  <cp:revision>1</cp:revision>
  <dc:title>HackHerForce(POC)</dc:title>
</cp:coreProperties>
</file>